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3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CA3541-D046-4EAD-A2DE-C43CE617C63E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D0DF31-1D54-4EC9-9AF9-8852A1F6A922}">
      <dgm:prSet phldrT="[Text]" custT="1"/>
      <dgm:spPr/>
      <dgm:t>
        <a:bodyPr/>
        <a:lstStyle/>
        <a:p>
          <a:pPr algn="l"/>
          <a:r>
            <a:rPr lang="en-US" sz="2000" dirty="0" smtClean="0">
              <a:solidFill>
                <a:srgbClr val="FFFF00"/>
              </a:solidFill>
            </a:rPr>
            <a:t>1. Research</a:t>
          </a:r>
        </a:p>
        <a:p>
          <a:pPr algn="l"/>
          <a:r>
            <a:rPr lang="en-US" sz="1500" dirty="0" smtClean="0"/>
            <a:t>a) Internal</a:t>
          </a:r>
        </a:p>
        <a:p>
          <a:pPr algn="l"/>
          <a:r>
            <a:rPr lang="en-US" sz="1500" dirty="0" smtClean="0"/>
            <a:t>b) External</a:t>
          </a:r>
          <a:endParaRPr lang="en-US" sz="1500" dirty="0"/>
        </a:p>
      </dgm:t>
    </dgm:pt>
    <dgm:pt modelId="{25B290E6-20A1-42B2-B621-26E575BE1A5E}" type="parTrans" cxnId="{436E844E-3BCA-4F85-ADF2-06D5AB2FB616}">
      <dgm:prSet/>
      <dgm:spPr/>
      <dgm:t>
        <a:bodyPr/>
        <a:lstStyle/>
        <a:p>
          <a:endParaRPr lang="en-US"/>
        </a:p>
      </dgm:t>
    </dgm:pt>
    <dgm:pt modelId="{1D594E97-350F-48EA-81EE-E0E496C9890F}" type="sibTrans" cxnId="{436E844E-3BCA-4F85-ADF2-06D5AB2FB616}">
      <dgm:prSet/>
      <dgm:spPr/>
      <dgm:t>
        <a:bodyPr/>
        <a:lstStyle/>
        <a:p>
          <a:endParaRPr lang="en-US"/>
        </a:p>
      </dgm:t>
    </dgm:pt>
    <dgm:pt modelId="{1820CB12-37F3-4AE8-9DFE-A485BB6A5412}">
      <dgm:prSet phldrT="[Text]" custT="1"/>
      <dgm:spPr/>
      <dgm:t>
        <a:bodyPr/>
        <a:lstStyle/>
        <a:p>
          <a:pPr algn="l"/>
          <a:r>
            <a:rPr lang="en-US" sz="2000" dirty="0" smtClean="0">
              <a:solidFill>
                <a:srgbClr val="FFFF00"/>
              </a:solidFill>
            </a:rPr>
            <a:t>2. Develop EVP</a:t>
          </a:r>
          <a:endParaRPr lang="en-US" sz="2000" dirty="0">
            <a:solidFill>
              <a:srgbClr val="FFFF00"/>
            </a:solidFill>
          </a:endParaRPr>
        </a:p>
      </dgm:t>
    </dgm:pt>
    <dgm:pt modelId="{3715A660-B0C6-4D02-8B21-E56723D0FF93}" type="parTrans" cxnId="{51D1D2EF-19B4-4F13-8BE3-CB2B3A21B277}">
      <dgm:prSet/>
      <dgm:spPr/>
      <dgm:t>
        <a:bodyPr/>
        <a:lstStyle/>
        <a:p>
          <a:endParaRPr lang="en-US"/>
        </a:p>
      </dgm:t>
    </dgm:pt>
    <dgm:pt modelId="{3EB23EBB-9FE8-4406-85AB-E8455122AE64}" type="sibTrans" cxnId="{51D1D2EF-19B4-4F13-8BE3-CB2B3A21B277}">
      <dgm:prSet/>
      <dgm:spPr/>
      <dgm:t>
        <a:bodyPr/>
        <a:lstStyle/>
        <a:p>
          <a:endParaRPr lang="en-US"/>
        </a:p>
      </dgm:t>
    </dgm:pt>
    <dgm:pt modelId="{975CB27D-805F-4098-AC3C-E7EE6996144B}">
      <dgm:prSet phldrT="[Text]" custT="1"/>
      <dgm:spPr/>
      <dgm:t>
        <a:bodyPr/>
        <a:lstStyle/>
        <a:p>
          <a:pPr algn="l"/>
          <a:r>
            <a:rPr lang="en-US" sz="2000" dirty="0" smtClean="0">
              <a:solidFill>
                <a:srgbClr val="FFFF00"/>
              </a:solidFill>
            </a:rPr>
            <a:t>3. Communicate</a:t>
          </a:r>
        </a:p>
        <a:p>
          <a:pPr algn="l"/>
          <a:r>
            <a:rPr lang="en-US" sz="1500" dirty="0" smtClean="0"/>
            <a:t>a) Internal</a:t>
          </a:r>
        </a:p>
        <a:p>
          <a:pPr algn="l"/>
          <a:r>
            <a:rPr lang="en-US" sz="1500" dirty="0" smtClean="0"/>
            <a:t>b) External</a:t>
          </a:r>
          <a:endParaRPr lang="en-US" sz="1500" dirty="0"/>
        </a:p>
      </dgm:t>
    </dgm:pt>
    <dgm:pt modelId="{D73E2D76-8A0E-40D4-9C19-F62BCC021102}" type="parTrans" cxnId="{81FB598A-3CE1-4C3B-8185-9FDAEEC587A7}">
      <dgm:prSet/>
      <dgm:spPr/>
      <dgm:t>
        <a:bodyPr/>
        <a:lstStyle/>
        <a:p>
          <a:endParaRPr lang="en-US"/>
        </a:p>
      </dgm:t>
    </dgm:pt>
    <dgm:pt modelId="{E2E55E98-EFF0-40F3-9385-DEC70DAB8E6F}" type="sibTrans" cxnId="{81FB598A-3CE1-4C3B-8185-9FDAEEC587A7}">
      <dgm:prSet/>
      <dgm:spPr/>
      <dgm:t>
        <a:bodyPr/>
        <a:lstStyle/>
        <a:p>
          <a:endParaRPr lang="en-US"/>
        </a:p>
      </dgm:t>
    </dgm:pt>
    <dgm:pt modelId="{BAFFC87B-3567-4AB7-84B4-B450052BF78A}">
      <dgm:prSet phldrT="[Text]" custT="1"/>
      <dgm:spPr/>
      <dgm:t>
        <a:bodyPr/>
        <a:lstStyle/>
        <a:p>
          <a:pPr algn="l"/>
          <a:r>
            <a:rPr lang="en-US" sz="2000" dirty="0" smtClean="0">
              <a:solidFill>
                <a:srgbClr val="FFFF00"/>
              </a:solidFill>
            </a:rPr>
            <a:t>4. Measure</a:t>
          </a:r>
          <a:endParaRPr lang="en-US" sz="2000" dirty="0">
            <a:solidFill>
              <a:srgbClr val="FFFF00"/>
            </a:solidFill>
          </a:endParaRPr>
        </a:p>
      </dgm:t>
    </dgm:pt>
    <dgm:pt modelId="{78537C46-8779-41B8-AE14-B158F5C598D3}" type="parTrans" cxnId="{58D8CFA3-1783-4D9D-A68A-E03ECC031A11}">
      <dgm:prSet/>
      <dgm:spPr/>
      <dgm:t>
        <a:bodyPr/>
        <a:lstStyle/>
        <a:p>
          <a:endParaRPr lang="en-US"/>
        </a:p>
      </dgm:t>
    </dgm:pt>
    <dgm:pt modelId="{74407E92-11C8-408B-9D69-858845034650}" type="sibTrans" cxnId="{58D8CFA3-1783-4D9D-A68A-E03ECC031A11}">
      <dgm:prSet/>
      <dgm:spPr/>
      <dgm:t>
        <a:bodyPr/>
        <a:lstStyle/>
        <a:p>
          <a:endParaRPr lang="en-US"/>
        </a:p>
      </dgm:t>
    </dgm:pt>
    <dgm:pt modelId="{5A75479A-0EA4-4127-BC53-ED90BD67F727}" type="pres">
      <dgm:prSet presAssocID="{FDCA3541-D046-4EAD-A2DE-C43CE617C63E}" presName="cycle" presStyleCnt="0">
        <dgm:presLayoutVars>
          <dgm:dir/>
          <dgm:resizeHandles val="exact"/>
        </dgm:presLayoutVars>
      </dgm:prSet>
      <dgm:spPr/>
    </dgm:pt>
    <dgm:pt modelId="{8678281A-CD86-46E6-BBCB-503E343DAFCD}" type="pres">
      <dgm:prSet presAssocID="{39D0DF31-1D54-4EC9-9AF9-8852A1F6A922}" presName="node" presStyleLbl="node1" presStyleIdx="0" presStyleCnt="4">
        <dgm:presLayoutVars>
          <dgm:bulletEnabled val="1"/>
        </dgm:presLayoutVars>
      </dgm:prSet>
      <dgm:spPr/>
    </dgm:pt>
    <dgm:pt modelId="{F7113C83-3FD0-4BEA-880B-1BED6EC3F01C}" type="pres">
      <dgm:prSet presAssocID="{39D0DF31-1D54-4EC9-9AF9-8852A1F6A922}" presName="spNode" presStyleCnt="0"/>
      <dgm:spPr/>
    </dgm:pt>
    <dgm:pt modelId="{613AF0D2-D0A9-43A9-AB6E-ACAE763FA25A}" type="pres">
      <dgm:prSet presAssocID="{1D594E97-350F-48EA-81EE-E0E496C9890F}" presName="sibTrans" presStyleLbl="sibTrans1D1" presStyleIdx="0" presStyleCnt="4"/>
      <dgm:spPr/>
    </dgm:pt>
    <dgm:pt modelId="{F79125EE-F10E-47F4-BF58-CC82807914D1}" type="pres">
      <dgm:prSet presAssocID="{1820CB12-37F3-4AE8-9DFE-A485BB6A5412}" presName="node" presStyleLbl="node1" presStyleIdx="1" presStyleCnt="4" custScaleX="119464">
        <dgm:presLayoutVars>
          <dgm:bulletEnabled val="1"/>
        </dgm:presLayoutVars>
      </dgm:prSet>
      <dgm:spPr/>
    </dgm:pt>
    <dgm:pt modelId="{157EE010-68C1-4482-9016-49AB9072324B}" type="pres">
      <dgm:prSet presAssocID="{1820CB12-37F3-4AE8-9DFE-A485BB6A5412}" presName="spNode" presStyleCnt="0"/>
      <dgm:spPr/>
    </dgm:pt>
    <dgm:pt modelId="{9CA04818-8A45-42CF-8BDD-87FC90823087}" type="pres">
      <dgm:prSet presAssocID="{3EB23EBB-9FE8-4406-85AB-E8455122AE64}" presName="sibTrans" presStyleLbl="sibTrans1D1" presStyleIdx="1" presStyleCnt="4"/>
      <dgm:spPr/>
    </dgm:pt>
    <dgm:pt modelId="{38749024-7D41-4938-8B38-9BFE3F8B0700}" type="pres">
      <dgm:prSet presAssocID="{975CB27D-805F-4098-AC3C-E7EE6996144B}" presName="node" presStyleLbl="node1" presStyleIdx="2" presStyleCnt="4" custScaleX="131916">
        <dgm:presLayoutVars>
          <dgm:bulletEnabled val="1"/>
        </dgm:presLayoutVars>
      </dgm:prSet>
      <dgm:spPr/>
    </dgm:pt>
    <dgm:pt modelId="{22DD902D-D46C-4E31-B3A7-7AC542513288}" type="pres">
      <dgm:prSet presAssocID="{975CB27D-805F-4098-AC3C-E7EE6996144B}" presName="spNode" presStyleCnt="0"/>
      <dgm:spPr/>
    </dgm:pt>
    <dgm:pt modelId="{E3A8664D-699F-4D29-A21A-1D712E0904D4}" type="pres">
      <dgm:prSet presAssocID="{E2E55E98-EFF0-40F3-9385-DEC70DAB8E6F}" presName="sibTrans" presStyleLbl="sibTrans1D1" presStyleIdx="2" presStyleCnt="4"/>
      <dgm:spPr/>
    </dgm:pt>
    <dgm:pt modelId="{E322AFDA-643B-42F5-8810-D98D75C9A3D1}" type="pres">
      <dgm:prSet presAssocID="{BAFFC87B-3567-4AB7-84B4-B450052BF78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D00C71-2AC4-454C-83C9-E3FBFAE49BE6}" type="pres">
      <dgm:prSet presAssocID="{BAFFC87B-3567-4AB7-84B4-B450052BF78A}" presName="spNode" presStyleCnt="0"/>
      <dgm:spPr/>
    </dgm:pt>
    <dgm:pt modelId="{ED9EEFEB-827A-4BA4-A1B4-8C080705D4D6}" type="pres">
      <dgm:prSet presAssocID="{74407E92-11C8-408B-9D69-858845034650}" presName="sibTrans" presStyleLbl="sibTrans1D1" presStyleIdx="3" presStyleCnt="4"/>
      <dgm:spPr/>
    </dgm:pt>
  </dgm:ptLst>
  <dgm:cxnLst>
    <dgm:cxn modelId="{0DCCF92F-536A-4CEE-8C8A-BCD2259386A1}" type="presOf" srcId="{39D0DF31-1D54-4EC9-9AF9-8852A1F6A922}" destId="{8678281A-CD86-46E6-BBCB-503E343DAFCD}" srcOrd="0" destOrd="0" presId="urn:microsoft.com/office/officeart/2005/8/layout/cycle5"/>
    <dgm:cxn modelId="{51D1D2EF-19B4-4F13-8BE3-CB2B3A21B277}" srcId="{FDCA3541-D046-4EAD-A2DE-C43CE617C63E}" destId="{1820CB12-37F3-4AE8-9DFE-A485BB6A5412}" srcOrd="1" destOrd="0" parTransId="{3715A660-B0C6-4D02-8B21-E56723D0FF93}" sibTransId="{3EB23EBB-9FE8-4406-85AB-E8455122AE64}"/>
    <dgm:cxn modelId="{AC3C9269-2F32-4A9A-BF8D-519369A57666}" type="presOf" srcId="{74407E92-11C8-408B-9D69-858845034650}" destId="{ED9EEFEB-827A-4BA4-A1B4-8C080705D4D6}" srcOrd="0" destOrd="0" presId="urn:microsoft.com/office/officeart/2005/8/layout/cycle5"/>
    <dgm:cxn modelId="{668BAC68-0E4D-4FF0-B2B3-364991084F5D}" type="presOf" srcId="{E2E55E98-EFF0-40F3-9385-DEC70DAB8E6F}" destId="{E3A8664D-699F-4D29-A21A-1D712E0904D4}" srcOrd="0" destOrd="0" presId="urn:microsoft.com/office/officeart/2005/8/layout/cycle5"/>
    <dgm:cxn modelId="{629D77EF-F2DE-415B-85F2-F9B0F51C6D7E}" type="presOf" srcId="{FDCA3541-D046-4EAD-A2DE-C43CE617C63E}" destId="{5A75479A-0EA4-4127-BC53-ED90BD67F727}" srcOrd="0" destOrd="0" presId="urn:microsoft.com/office/officeart/2005/8/layout/cycle5"/>
    <dgm:cxn modelId="{5B39AD2E-8744-4900-B1F2-8498BF1558B0}" type="presOf" srcId="{BAFFC87B-3567-4AB7-84B4-B450052BF78A}" destId="{E322AFDA-643B-42F5-8810-D98D75C9A3D1}" srcOrd="0" destOrd="0" presId="urn:microsoft.com/office/officeart/2005/8/layout/cycle5"/>
    <dgm:cxn modelId="{81FB598A-3CE1-4C3B-8185-9FDAEEC587A7}" srcId="{FDCA3541-D046-4EAD-A2DE-C43CE617C63E}" destId="{975CB27D-805F-4098-AC3C-E7EE6996144B}" srcOrd="2" destOrd="0" parTransId="{D73E2D76-8A0E-40D4-9C19-F62BCC021102}" sibTransId="{E2E55E98-EFF0-40F3-9385-DEC70DAB8E6F}"/>
    <dgm:cxn modelId="{436E844E-3BCA-4F85-ADF2-06D5AB2FB616}" srcId="{FDCA3541-D046-4EAD-A2DE-C43CE617C63E}" destId="{39D0DF31-1D54-4EC9-9AF9-8852A1F6A922}" srcOrd="0" destOrd="0" parTransId="{25B290E6-20A1-42B2-B621-26E575BE1A5E}" sibTransId="{1D594E97-350F-48EA-81EE-E0E496C9890F}"/>
    <dgm:cxn modelId="{1A9E2692-FEFB-460C-8B57-D1CC7EAAB0A4}" type="presOf" srcId="{1D594E97-350F-48EA-81EE-E0E496C9890F}" destId="{613AF0D2-D0A9-43A9-AB6E-ACAE763FA25A}" srcOrd="0" destOrd="0" presId="urn:microsoft.com/office/officeart/2005/8/layout/cycle5"/>
    <dgm:cxn modelId="{58D8CFA3-1783-4D9D-A68A-E03ECC031A11}" srcId="{FDCA3541-D046-4EAD-A2DE-C43CE617C63E}" destId="{BAFFC87B-3567-4AB7-84B4-B450052BF78A}" srcOrd="3" destOrd="0" parTransId="{78537C46-8779-41B8-AE14-B158F5C598D3}" sibTransId="{74407E92-11C8-408B-9D69-858845034650}"/>
    <dgm:cxn modelId="{781202F4-91A2-4399-8E8C-336275EAAB2F}" type="presOf" srcId="{3EB23EBB-9FE8-4406-85AB-E8455122AE64}" destId="{9CA04818-8A45-42CF-8BDD-87FC90823087}" srcOrd="0" destOrd="0" presId="urn:microsoft.com/office/officeart/2005/8/layout/cycle5"/>
    <dgm:cxn modelId="{E7B8AE28-0299-45FA-9D3D-DD08FAD1FF70}" type="presOf" srcId="{975CB27D-805F-4098-AC3C-E7EE6996144B}" destId="{38749024-7D41-4938-8B38-9BFE3F8B0700}" srcOrd="0" destOrd="0" presId="urn:microsoft.com/office/officeart/2005/8/layout/cycle5"/>
    <dgm:cxn modelId="{8FEA246B-7332-4816-B2A4-295A4085B5E9}" type="presOf" srcId="{1820CB12-37F3-4AE8-9DFE-A485BB6A5412}" destId="{F79125EE-F10E-47F4-BF58-CC82807914D1}" srcOrd="0" destOrd="0" presId="urn:microsoft.com/office/officeart/2005/8/layout/cycle5"/>
    <dgm:cxn modelId="{7D258D3A-B29C-4A34-9ED6-00927B54954A}" type="presParOf" srcId="{5A75479A-0EA4-4127-BC53-ED90BD67F727}" destId="{8678281A-CD86-46E6-BBCB-503E343DAFCD}" srcOrd="0" destOrd="0" presId="urn:microsoft.com/office/officeart/2005/8/layout/cycle5"/>
    <dgm:cxn modelId="{33FF622F-287E-4320-9D0D-36A2A63DD468}" type="presParOf" srcId="{5A75479A-0EA4-4127-BC53-ED90BD67F727}" destId="{F7113C83-3FD0-4BEA-880B-1BED6EC3F01C}" srcOrd="1" destOrd="0" presId="urn:microsoft.com/office/officeart/2005/8/layout/cycle5"/>
    <dgm:cxn modelId="{705AC555-C71E-4CB5-B66F-E724756C6A65}" type="presParOf" srcId="{5A75479A-0EA4-4127-BC53-ED90BD67F727}" destId="{613AF0D2-D0A9-43A9-AB6E-ACAE763FA25A}" srcOrd="2" destOrd="0" presId="urn:microsoft.com/office/officeart/2005/8/layout/cycle5"/>
    <dgm:cxn modelId="{2AF8241A-53B0-4C45-89B5-F3E0F858B61B}" type="presParOf" srcId="{5A75479A-0EA4-4127-BC53-ED90BD67F727}" destId="{F79125EE-F10E-47F4-BF58-CC82807914D1}" srcOrd="3" destOrd="0" presId="urn:microsoft.com/office/officeart/2005/8/layout/cycle5"/>
    <dgm:cxn modelId="{3B277F82-C225-4965-A59D-7C639945A627}" type="presParOf" srcId="{5A75479A-0EA4-4127-BC53-ED90BD67F727}" destId="{157EE010-68C1-4482-9016-49AB9072324B}" srcOrd="4" destOrd="0" presId="urn:microsoft.com/office/officeart/2005/8/layout/cycle5"/>
    <dgm:cxn modelId="{FE23A12C-F136-4D1D-B3C8-20F405971FA8}" type="presParOf" srcId="{5A75479A-0EA4-4127-BC53-ED90BD67F727}" destId="{9CA04818-8A45-42CF-8BDD-87FC90823087}" srcOrd="5" destOrd="0" presId="urn:microsoft.com/office/officeart/2005/8/layout/cycle5"/>
    <dgm:cxn modelId="{1C9F9F43-5045-4260-A656-C767A67D0713}" type="presParOf" srcId="{5A75479A-0EA4-4127-BC53-ED90BD67F727}" destId="{38749024-7D41-4938-8B38-9BFE3F8B0700}" srcOrd="6" destOrd="0" presId="urn:microsoft.com/office/officeart/2005/8/layout/cycle5"/>
    <dgm:cxn modelId="{A7F6764E-46EA-450F-8089-FEE40D75CDFB}" type="presParOf" srcId="{5A75479A-0EA4-4127-BC53-ED90BD67F727}" destId="{22DD902D-D46C-4E31-B3A7-7AC542513288}" srcOrd="7" destOrd="0" presId="urn:microsoft.com/office/officeart/2005/8/layout/cycle5"/>
    <dgm:cxn modelId="{A204B4E2-65B1-4370-9AD7-99A7EDA59297}" type="presParOf" srcId="{5A75479A-0EA4-4127-BC53-ED90BD67F727}" destId="{E3A8664D-699F-4D29-A21A-1D712E0904D4}" srcOrd="8" destOrd="0" presId="urn:microsoft.com/office/officeart/2005/8/layout/cycle5"/>
    <dgm:cxn modelId="{6A7D3804-1DA1-4024-90C0-BD93538EA07E}" type="presParOf" srcId="{5A75479A-0EA4-4127-BC53-ED90BD67F727}" destId="{E322AFDA-643B-42F5-8810-D98D75C9A3D1}" srcOrd="9" destOrd="0" presId="urn:microsoft.com/office/officeart/2005/8/layout/cycle5"/>
    <dgm:cxn modelId="{9AC29C6D-9241-4665-95F3-13815F47967A}" type="presParOf" srcId="{5A75479A-0EA4-4127-BC53-ED90BD67F727}" destId="{8BD00C71-2AC4-454C-83C9-E3FBFAE49BE6}" srcOrd="10" destOrd="0" presId="urn:microsoft.com/office/officeart/2005/8/layout/cycle5"/>
    <dgm:cxn modelId="{1A1386E1-902B-46C5-89FF-11B57F5033E3}" type="presParOf" srcId="{5A75479A-0EA4-4127-BC53-ED90BD67F727}" destId="{ED9EEFEB-827A-4BA4-A1B4-8C080705D4D6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78281A-CD86-46E6-BBCB-503E343DAFCD}">
      <dsp:nvSpPr>
        <dsp:cNvPr id="0" name=""/>
        <dsp:cNvSpPr/>
      </dsp:nvSpPr>
      <dsp:spPr>
        <a:xfrm>
          <a:off x="3227402" y="1624"/>
          <a:ext cx="1617389" cy="10513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00"/>
              </a:solidFill>
            </a:rPr>
            <a:t>1. Research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a) Internal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b) External</a:t>
          </a:r>
          <a:endParaRPr lang="en-US" sz="1500" kern="1200" dirty="0"/>
        </a:p>
      </dsp:txBody>
      <dsp:txXfrm>
        <a:off x="3278722" y="52944"/>
        <a:ext cx="1514749" cy="948663"/>
      </dsp:txXfrm>
    </dsp:sp>
    <dsp:sp modelId="{613AF0D2-D0A9-43A9-AB6E-ACAE763FA25A}">
      <dsp:nvSpPr>
        <dsp:cNvPr id="0" name=""/>
        <dsp:cNvSpPr/>
      </dsp:nvSpPr>
      <dsp:spPr>
        <a:xfrm>
          <a:off x="2300392" y="527276"/>
          <a:ext cx="3471410" cy="3471410"/>
        </a:xfrm>
        <a:custGeom>
          <a:avLst/>
          <a:gdLst/>
          <a:ahLst/>
          <a:cxnLst/>
          <a:rect l="0" t="0" r="0" b="0"/>
          <a:pathLst>
            <a:path>
              <a:moveTo>
                <a:pt x="2767324" y="339841"/>
              </a:moveTo>
              <a:arcTo wR="1735705" hR="1735705" stAng="18387985" swAng="163248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9125EE-F10E-47F4-BF58-CC82807914D1}">
      <dsp:nvSpPr>
        <dsp:cNvPr id="0" name=""/>
        <dsp:cNvSpPr/>
      </dsp:nvSpPr>
      <dsp:spPr>
        <a:xfrm>
          <a:off x="4805703" y="1737329"/>
          <a:ext cx="1932198" cy="10513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00"/>
              </a:solidFill>
            </a:rPr>
            <a:t>2. Develop EVP</a:t>
          </a:r>
          <a:endParaRPr lang="en-US" sz="2000" kern="1200" dirty="0">
            <a:solidFill>
              <a:srgbClr val="FFFF00"/>
            </a:solidFill>
          </a:endParaRPr>
        </a:p>
      </dsp:txBody>
      <dsp:txXfrm>
        <a:off x="4857023" y="1788649"/>
        <a:ext cx="1829558" cy="948663"/>
      </dsp:txXfrm>
    </dsp:sp>
    <dsp:sp modelId="{9CA04818-8A45-42CF-8BDD-87FC90823087}">
      <dsp:nvSpPr>
        <dsp:cNvPr id="0" name=""/>
        <dsp:cNvSpPr/>
      </dsp:nvSpPr>
      <dsp:spPr>
        <a:xfrm>
          <a:off x="2300392" y="527276"/>
          <a:ext cx="3471410" cy="3471410"/>
        </a:xfrm>
        <a:custGeom>
          <a:avLst/>
          <a:gdLst/>
          <a:ahLst/>
          <a:cxnLst/>
          <a:rect l="0" t="0" r="0" b="0"/>
          <a:pathLst>
            <a:path>
              <a:moveTo>
                <a:pt x="3316198" y="2453139"/>
              </a:moveTo>
              <a:arcTo wR="1735705" hR="1735705" stAng="1464886" swAng="125249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749024-7D41-4938-8B38-9BFE3F8B0700}">
      <dsp:nvSpPr>
        <dsp:cNvPr id="0" name=""/>
        <dsp:cNvSpPr/>
      </dsp:nvSpPr>
      <dsp:spPr>
        <a:xfrm>
          <a:off x="2969299" y="3473035"/>
          <a:ext cx="2133595" cy="10513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00"/>
              </a:solidFill>
            </a:rPr>
            <a:t>3. Communicate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a) Internal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b) External</a:t>
          </a:r>
          <a:endParaRPr lang="en-US" sz="1500" kern="1200" dirty="0"/>
        </a:p>
      </dsp:txBody>
      <dsp:txXfrm>
        <a:off x="3020619" y="3524355"/>
        <a:ext cx="2030955" cy="948663"/>
      </dsp:txXfrm>
    </dsp:sp>
    <dsp:sp modelId="{E3A8664D-699F-4D29-A21A-1D712E0904D4}">
      <dsp:nvSpPr>
        <dsp:cNvPr id="0" name=""/>
        <dsp:cNvSpPr/>
      </dsp:nvSpPr>
      <dsp:spPr>
        <a:xfrm>
          <a:off x="2300392" y="527276"/>
          <a:ext cx="3471410" cy="3471410"/>
        </a:xfrm>
        <a:custGeom>
          <a:avLst/>
          <a:gdLst/>
          <a:ahLst/>
          <a:cxnLst/>
          <a:rect l="0" t="0" r="0" b="0"/>
          <a:pathLst>
            <a:path>
              <a:moveTo>
                <a:pt x="514595" y="2969222"/>
              </a:moveTo>
              <a:arcTo wR="1735705" hR="1735705" stAng="8082623" swAng="125249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22AFDA-643B-42F5-8810-D98D75C9A3D1}">
      <dsp:nvSpPr>
        <dsp:cNvPr id="0" name=""/>
        <dsp:cNvSpPr/>
      </dsp:nvSpPr>
      <dsp:spPr>
        <a:xfrm>
          <a:off x="1491697" y="1737329"/>
          <a:ext cx="1617389" cy="10513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00"/>
              </a:solidFill>
            </a:rPr>
            <a:t>4. Measure</a:t>
          </a:r>
          <a:endParaRPr lang="en-US" sz="2000" kern="1200" dirty="0">
            <a:solidFill>
              <a:srgbClr val="FFFF00"/>
            </a:solidFill>
          </a:endParaRPr>
        </a:p>
      </dsp:txBody>
      <dsp:txXfrm>
        <a:off x="1543017" y="1788649"/>
        <a:ext cx="1514749" cy="948663"/>
      </dsp:txXfrm>
    </dsp:sp>
    <dsp:sp modelId="{ED9EEFEB-827A-4BA4-A1B4-8C080705D4D6}">
      <dsp:nvSpPr>
        <dsp:cNvPr id="0" name=""/>
        <dsp:cNvSpPr/>
      </dsp:nvSpPr>
      <dsp:spPr>
        <a:xfrm>
          <a:off x="2300392" y="527276"/>
          <a:ext cx="3471410" cy="3471410"/>
        </a:xfrm>
        <a:custGeom>
          <a:avLst/>
          <a:gdLst/>
          <a:ahLst/>
          <a:cxnLst/>
          <a:rect l="0" t="0" r="0" b="0"/>
          <a:pathLst>
            <a:path>
              <a:moveTo>
                <a:pt x="180010" y="965973"/>
              </a:moveTo>
              <a:arcTo wR="1735705" hR="1735705" stAng="12379527" swAng="1632488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868C-D2B1-49DB-812C-9DEB763CA99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EB58-6525-42A5-9FE8-84D94882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7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868C-D2B1-49DB-812C-9DEB763CA99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EB58-6525-42A5-9FE8-84D94882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7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868C-D2B1-49DB-812C-9DEB763CA99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EB58-6525-42A5-9FE8-84D94882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220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868C-D2B1-49DB-812C-9DEB763CA99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EB58-6525-42A5-9FE8-84D94882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1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868C-D2B1-49DB-812C-9DEB763CA99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EB58-6525-42A5-9FE8-84D94882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83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868C-D2B1-49DB-812C-9DEB763CA99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EB58-6525-42A5-9FE8-84D94882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1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868C-D2B1-49DB-812C-9DEB763CA99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EB58-6525-42A5-9FE8-84D94882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954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868C-D2B1-49DB-812C-9DEB763CA99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EB58-6525-42A5-9FE8-84D94882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08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868C-D2B1-49DB-812C-9DEB763CA99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EB58-6525-42A5-9FE8-84D94882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9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868C-D2B1-49DB-812C-9DEB763CA99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EB58-6525-42A5-9FE8-84D94882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05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3868C-D2B1-49DB-812C-9DEB763CA99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EB58-6525-42A5-9FE8-84D94882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67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3868C-D2B1-49DB-812C-9DEB763CA99A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8EB58-6525-42A5-9FE8-84D94882B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19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Branding: Why and How to Tell Students the Story of Your Local, State, or Federal Agency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/>
          <a:p>
            <a:r>
              <a:rPr lang="en-US" dirty="0" smtClean="0"/>
              <a:t>Dmitry Zhmurkin, PhD, MBA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328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Employer Brand?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it 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tx2"/>
                </a:solidFill>
              </a:rPr>
              <a:t>A comprehensive recruiting strategy </a:t>
            </a:r>
            <a:r>
              <a:rPr lang="en-US" dirty="0"/>
              <a:t>that </a:t>
            </a:r>
            <a:r>
              <a:rPr lang="en-US" dirty="0" smtClean="0"/>
              <a:t>positions your </a:t>
            </a:r>
            <a:r>
              <a:rPr lang="en-US" dirty="0"/>
              <a:t>company in an attractive way </a:t>
            </a:r>
            <a:r>
              <a:rPr lang="en-US" dirty="0" smtClean="0"/>
              <a:t>for </a:t>
            </a:r>
            <a:r>
              <a:rPr lang="en-US" dirty="0"/>
              <a:t>potential candidates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chemeClr val="tx2"/>
                </a:solidFill>
              </a:rPr>
              <a:t>A focused corporate message </a:t>
            </a:r>
            <a:r>
              <a:rPr lang="en-US" dirty="0"/>
              <a:t>that speaks </a:t>
            </a:r>
            <a:r>
              <a:rPr lang="en-US" dirty="0" smtClean="0"/>
              <a:t>to current </a:t>
            </a:r>
            <a:r>
              <a:rPr lang="en-US" dirty="0"/>
              <a:t>and potential employees that conveys </a:t>
            </a:r>
            <a:r>
              <a:rPr lang="en-US" dirty="0" smtClean="0"/>
              <a:t>the company’s </a:t>
            </a:r>
            <a:r>
              <a:rPr lang="en-US" dirty="0"/>
              <a:t>culture and identity in a truthful </a:t>
            </a:r>
            <a:r>
              <a:rPr lang="en-US" dirty="0" smtClean="0"/>
              <a:t>and compelling </a:t>
            </a:r>
            <a:r>
              <a:rPr lang="en-US" dirty="0"/>
              <a:t>manner</a:t>
            </a:r>
            <a:r>
              <a:rPr lang="en-US" dirty="0" smtClean="0"/>
              <a:t>.</a:t>
            </a:r>
          </a:p>
          <a:p>
            <a:r>
              <a:rPr lang="en-US" dirty="0">
                <a:solidFill>
                  <a:schemeClr val="tx2"/>
                </a:solidFill>
              </a:rPr>
              <a:t>A long-term vision </a:t>
            </a:r>
            <a:r>
              <a:rPr lang="en-US" dirty="0"/>
              <a:t>that encompasses the </a:t>
            </a:r>
            <a:r>
              <a:rPr lang="en-US" dirty="0" smtClean="0"/>
              <a:t>values, systems</a:t>
            </a:r>
            <a:r>
              <a:rPr lang="en-US" dirty="0"/>
              <a:t>, policies and </a:t>
            </a:r>
            <a:r>
              <a:rPr lang="en-US" dirty="0" smtClean="0"/>
              <a:t>behaviors </a:t>
            </a:r>
            <a:r>
              <a:rPr lang="en-US" dirty="0"/>
              <a:t>which </a:t>
            </a:r>
            <a:r>
              <a:rPr lang="en-US" dirty="0" smtClean="0"/>
              <a:t>define what </a:t>
            </a:r>
            <a:r>
              <a:rPr lang="en-US" dirty="0"/>
              <a:t>employers expect of their employees </a:t>
            </a:r>
            <a:r>
              <a:rPr lang="en-US" dirty="0" smtClean="0"/>
              <a:t>and what </a:t>
            </a:r>
            <a:r>
              <a:rPr lang="en-US" dirty="0"/>
              <a:t>employees expect of their employers.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What it is NOT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900" dirty="0">
                <a:solidFill>
                  <a:schemeClr val="tx2"/>
                </a:solidFill>
              </a:rPr>
              <a:t>An advertising </a:t>
            </a:r>
            <a:r>
              <a:rPr lang="en-US" sz="1900" dirty="0" smtClean="0">
                <a:solidFill>
                  <a:schemeClr val="tx2"/>
                </a:solidFill>
              </a:rPr>
              <a:t>campaign</a:t>
            </a:r>
          </a:p>
          <a:p>
            <a:r>
              <a:rPr lang="en-US" sz="1900" dirty="0">
                <a:solidFill>
                  <a:schemeClr val="tx2"/>
                </a:solidFill>
              </a:rPr>
              <a:t>C</a:t>
            </a:r>
            <a:r>
              <a:rPr lang="en-US" sz="1900" dirty="0" smtClean="0">
                <a:solidFill>
                  <a:schemeClr val="tx2"/>
                </a:solidFill>
              </a:rPr>
              <a:t>atchy tagline</a:t>
            </a:r>
            <a:endParaRPr lang="en-US" sz="1900" dirty="0">
              <a:solidFill>
                <a:schemeClr val="tx2"/>
              </a:solidFill>
            </a:endParaRPr>
          </a:p>
          <a:p>
            <a:r>
              <a:rPr lang="en-US" sz="1900" dirty="0">
                <a:solidFill>
                  <a:schemeClr val="tx2"/>
                </a:solidFill>
              </a:rPr>
              <a:t>A wish list </a:t>
            </a:r>
            <a:r>
              <a:rPr lang="en-US" sz="1900" dirty="0"/>
              <a:t>of how the company would like to be </a:t>
            </a:r>
            <a:r>
              <a:rPr lang="en-US" sz="1900" dirty="0" smtClean="0"/>
              <a:t>perceived.</a:t>
            </a:r>
            <a:endParaRPr lang="en-US" sz="1900" dirty="0"/>
          </a:p>
          <a:p>
            <a:r>
              <a:rPr lang="en-US" sz="1900" dirty="0">
                <a:solidFill>
                  <a:schemeClr val="tx2"/>
                </a:solidFill>
              </a:rPr>
              <a:t>A quick fix </a:t>
            </a:r>
            <a:r>
              <a:rPr lang="en-US" sz="1900" dirty="0"/>
              <a:t>– it may be tempting to create an employer brand campaign to quickly generate a rush of new applicants, but if you are not delivering on your promises, retention will then become another challenge! </a:t>
            </a:r>
          </a:p>
        </p:txBody>
      </p:sp>
    </p:spTree>
    <p:extLst>
      <p:ext uri="{BB962C8B-B14F-4D97-AF65-F5344CB8AC3E}">
        <p14:creationId xmlns:p14="http://schemas.microsoft.com/office/powerpoint/2010/main" val="543143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Build Strong Employer Brand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2142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4083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5 Goals Identified by Students*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Work/life balance (62 %)</a:t>
            </a:r>
          </a:p>
          <a:p>
            <a:r>
              <a:rPr lang="en-US" dirty="0" smtClean="0"/>
              <a:t>Job security (57 %)</a:t>
            </a:r>
          </a:p>
          <a:p>
            <a:r>
              <a:rPr lang="en-US" dirty="0" smtClean="0"/>
              <a:t>Dedicated to a cause or feel I am serving a greater good (49 %)</a:t>
            </a:r>
          </a:p>
          <a:p>
            <a:r>
              <a:rPr lang="en-US" dirty="0" smtClean="0"/>
              <a:t>Be competitively or intellectually challenged (34 %)</a:t>
            </a:r>
          </a:p>
          <a:p>
            <a:r>
              <a:rPr lang="en-US" dirty="0" smtClean="0"/>
              <a:t>Be a leader or manager of people (26 %)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76800" y="60198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*</a:t>
            </a:r>
            <a:r>
              <a:rPr lang="en-US" dirty="0" err="1" smtClean="0"/>
              <a:t>Universum</a:t>
            </a:r>
            <a:r>
              <a:rPr lang="en-US" dirty="0" smtClean="0"/>
              <a:t>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847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 Attractors identified by Students*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Respect for its people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Secure </a:t>
            </a:r>
            <a:r>
              <a:rPr lang="en-US" dirty="0" smtClean="0"/>
              <a:t>employment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Creative </a:t>
            </a:r>
            <a:r>
              <a:rPr lang="en-US" dirty="0" smtClean="0"/>
              <a:t>and dynamic work </a:t>
            </a:r>
            <a:r>
              <a:rPr lang="en-US" dirty="0" smtClean="0"/>
              <a:t>environment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Professional training &amp; </a:t>
            </a:r>
            <a:r>
              <a:rPr lang="en-US" dirty="0" smtClean="0"/>
              <a:t>development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Friendly work </a:t>
            </a:r>
            <a:r>
              <a:rPr lang="en-US" dirty="0" smtClean="0"/>
              <a:t>environment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Leaders who will support my </a:t>
            </a:r>
            <a:r>
              <a:rPr lang="en-US" dirty="0" smtClean="0"/>
              <a:t>development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Leadership opportunities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Ethical standards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High </a:t>
            </a:r>
            <a:r>
              <a:rPr lang="en-US" dirty="0" smtClean="0">
                <a:solidFill>
                  <a:srgbClr val="FF0000"/>
                </a:solidFill>
              </a:rPr>
              <a:t>future </a:t>
            </a:r>
            <a:r>
              <a:rPr lang="en-US" dirty="0" smtClean="0">
                <a:solidFill>
                  <a:srgbClr val="FF0000"/>
                </a:solidFill>
              </a:rPr>
              <a:t>earnings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Clear path for advancement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6800" y="60198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*</a:t>
            </a:r>
            <a:r>
              <a:rPr lang="en-US" dirty="0" err="1" smtClean="0"/>
              <a:t>Universum</a:t>
            </a:r>
            <a:r>
              <a:rPr lang="en-US" dirty="0" smtClean="0"/>
              <a:t>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940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Dmitry Zhmurkin</a:t>
            </a:r>
          </a:p>
          <a:p>
            <a:pPr marL="0" indent="0" algn="ctr">
              <a:buNone/>
            </a:pPr>
            <a:r>
              <a:rPr lang="en-US" dirty="0" smtClean="0"/>
              <a:t>717-307-8988</a:t>
            </a:r>
          </a:p>
          <a:p>
            <a:pPr marL="0" indent="0" algn="ctr">
              <a:buNone/>
            </a:pPr>
            <a:r>
              <a:rPr lang="en-US" dirty="0"/>
              <a:t>d</a:t>
            </a:r>
            <a:r>
              <a:rPr lang="en-US" dirty="0" smtClean="0"/>
              <a:t>mitry.zhmurkin@gmail.com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519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1897</TotalTime>
  <Words>301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Branding: Why and How to Tell Students the Story of Your Local, State, or Federal Agency</vt:lpstr>
      <vt:lpstr>What is Employer Brand?</vt:lpstr>
      <vt:lpstr>How to Build Strong Employer Brand</vt:lpstr>
      <vt:lpstr>Top 5 Goals Identified by Students*</vt:lpstr>
      <vt:lpstr>Top Attractors identified by Students*</vt:lpstr>
      <vt:lpstr>Contact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Dmitry</dc:creator>
  <cp:lastModifiedBy>Dmitry Zhmurkin</cp:lastModifiedBy>
  <cp:revision>8</cp:revision>
  <dcterms:created xsi:type="dcterms:W3CDTF">2014-11-30T20:52:05Z</dcterms:created>
  <dcterms:modified xsi:type="dcterms:W3CDTF">2014-12-02T16:46:01Z</dcterms:modified>
</cp:coreProperties>
</file>